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946" r:id="rId3"/>
    <p:sldId id="1060" r:id="rId4"/>
    <p:sldId id="949" r:id="rId5"/>
    <p:sldId id="1043" r:id="rId6"/>
    <p:sldId id="1044" r:id="rId7"/>
    <p:sldId id="1045" r:id="rId8"/>
    <p:sldId id="1046" r:id="rId9"/>
    <p:sldId id="982" r:id="rId10"/>
    <p:sldId id="1061" r:id="rId11"/>
    <p:sldId id="1063" r:id="rId12"/>
    <p:sldId id="1034" r:id="rId13"/>
    <p:sldId id="1042" r:id="rId14"/>
    <p:sldId id="1048" r:id="rId15"/>
    <p:sldId id="1064" r:id="rId16"/>
    <p:sldId id="1035" r:id="rId17"/>
    <p:sldId id="1050" r:id="rId18"/>
    <p:sldId id="1065" r:id="rId19"/>
    <p:sldId id="1052" r:id="rId20"/>
    <p:sldId id="1053" r:id="rId21"/>
    <p:sldId id="1054" r:id="rId22"/>
    <p:sldId id="1066" r:id="rId23"/>
    <p:sldId id="1056" r:id="rId24"/>
    <p:sldId id="1057" r:id="rId25"/>
    <p:sldId id="1058" r:id="rId26"/>
    <p:sldId id="1062" r:id="rId27"/>
    <p:sldId id="1067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D5"/>
    <a:srgbClr val="FFF6DD"/>
    <a:srgbClr val="163856"/>
    <a:srgbClr val="FFF2CC"/>
    <a:srgbClr val="1F4E79"/>
    <a:srgbClr val="0B1C2B"/>
    <a:srgbClr val="ADB9CA"/>
    <a:srgbClr val="F2F2F2"/>
    <a:srgbClr val="FFFFFF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42" autoAdjust="0"/>
    <p:restoredTop sz="94660"/>
  </p:normalViewPr>
  <p:slideViewPr>
    <p:cSldViewPr snapToGrid="0">
      <p:cViewPr>
        <p:scale>
          <a:sx n="40" d="100"/>
          <a:sy n="40" d="100"/>
        </p:scale>
        <p:origin x="-1926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13/09/2015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9446" y="1136065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4.43-54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570" y="699783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1.1-51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Revelações sobre Jesus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2570" y="1209234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2570" y="2156294"/>
            <a:ext cx="8890908" cy="47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Construção de uma fé genuína.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2570" y="2662478"/>
            <a:ext cx="8890908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3.22-36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Testemunhos de fé.</a:t>
            </a:r>
          </a:p>
        </p:txBody>
      </p:sp>
      <p:sp>
        <p:nvSpPr>
          <p:cNvPr id="12" name="Rectangle 5"/>
          <p:cNvSpPr/>
          <p:nvPr/>
        </p:nvSpPr>
        <p:spPr>
          <a:xfrm>
            <a:off x="122570" y="3166461"/>
            <a:ext cx="9021430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4.1-54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 que a Fé Centrada em Cristo produz nos seus discípulos. </a:t>
            </a:r>
          </a:p>
        </p:txBody>
      </p:sp>
    </p:spTree>
    <p:extLst>
      <p:ext uri="{BB962C8B-B14F-4D97-AF65-F5344CB8AC3E}">
        <p14:creationId xmlns:p14="http://schemas.microsoft.com/office/powerpoint/2010/main" val="370646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3" grpId="0" build="p"/>
      <p:bldP spid="9" grpId="0" build="p"/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Toda fé é humanamente interesseira, mas a fé dada por Jesus é divinamente 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sobre-humana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3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952" y="60115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Tipos de fé</a:t>
            </a:r>
            <a:endParaRPr lang="pt-BR" sz="28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fotosefotos.com/admin/foto_img/foto_big/aviao_da_gol_voando_no_fundo_natural_com_nuvens_21a123eef100cf2dbf884fe255c9d69f_aviao%20voando%20(89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42" y="1756611"/>
            <a:ext cx="7302763" cy="486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-7953" y="112437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Natural </a:t>
            </a:r>
            <a:endParaRPr lang="pt-BR" sz="2800" b="1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952" y="60115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Tipos de fé</a:t>
            </a:r>
            <a:endParaRPr lang="pt-BR" sz="28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-7953" y="112437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Positivista </a:t>
            </a:r>
            <a:endParaRPr lang="pt-BR" sz="2800" b="1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carlosmelero.com/wp-content/uploads/2014/06/Coachign-Realista-Costoso-Positivism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21" y="1876425"/>
            <a:ext cx="7919358" cy="450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84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952" y="60115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Tipos de fé</a:t>
            </a:r>
            <a:endParaRPr lang="pt-BR" sz="28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-7953" y="112437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 sobrenatural</a:t>
            </a:r>
            <a:endParaRPr lang="pt-BR" sz="2800" b="1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://sobrenatural.tv/wp-content/uploads/2014/05/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864158"/>
            <a:ext cx="68961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11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952" y="60115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Tipos de fé</a:t>
            </a:r>
            <a:endParaRPr lang="pt-BR" sz="28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-7953" y="1124370"/>
            <a:ext cx="9151951" cy="523220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Salvífica</a:t>
            </a:r>
            <a:r>
              <a:rPr lang="pt-BR" sz="28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pt-BR" sz="2800" b="1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http://3.bp.blogspot.com/-TaLYLqjG0js/UjX-T0nAihI/AAAAAAAASKE/ckl0a21vKO0/s300-c/Esperan%C3%A7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2000249"/>
            <a:ext cx="7837715" cy="442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3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543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Contexto: 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79577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rgbClr val="FF0000"/>
                </a:solidFill>
              </a:rPr>
              <a:t>v.43 </a:t>
            </a:r>
            <a:r>
              <a:rPr lang="pt-BR" sz="2800" dirty="0" smtClean="0"/>
              <a:t> João introduz o reinício da viagem iniciada no v.3</a:t>
            </a:r>
            <a:endParaRPr lang="pt-BR" sz="2800" dirty="0"/>
          </a:p>
        </p:txBody>
      </p:sp>
      <p:sp>
        <p:nvSpPr>
          <p:cNvPr id="4" name="Retângulo 3"/>
          <p:cNvSpPr/>
          <p:nvPr/>
        </p:nvSpPr>
        <p:spPr>
          <a:xfrm>
            <a:off x="0" y="15944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rgbClr val="FF0000"/>
                </a:solidFill>
              </a:rPr>
              <a:t>v.44   </a:t>
            </a:r>
            <a:r>
              <a:rPr lang="pt-BR" sz="2800" dirty="0"/>
              <a:t>João menciona a ironia entre a rejeição daqueles que deveriam crer em Cristo, e a aceitação daqueles que não creriam </a:t>
            </a:r>
            <a:r>
              <a:rPr lang="pt-BR" sz="2800" dirty="0" err="1"/>
              <a:t>nEle</a:t>
            </a:r>
            <a:r>
              <a:rPr lang="pt-BR" sz="2800" dirty="0"/>
              <a:t>.</a:t>
            </a:r>
          </a:p>
        </p:txBody>
      </p:sp>
      <p:sp>
        <p:nvSpPr>
          <p:cNvPr id="6" name="Retângulo 5"/>
          <p:cNvSpPr/>
          <p:nvPr/>
        </p:nvSpPr>
        <p:spPr>
          <a:xfrm>
            <a:off x="-7952" y="3014675"/>
            <a:ext cx="91360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rgbClr val="FF0000"/>
                </a:solidFill>
              </a:rPr>
              <a:t>v.45  </a:t>
            </a:r>
            <a:r>
              <a:rPr lang="pt-BR" sz="2800" dirty="0"/>
              <a:t>João retoma em sua narrativa o assunto sobre </a:t>
            </a:r>
            <a:r>
              <a:rPr lang="pt-BR" sz="2800" u="sng" dirty="0"/>
              <a:t>um tipo de fé interesseira e não genuína em Jesus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10286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543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Contexto: 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579205"/>
            <a:ext cx="91440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900" dirty="0" smtClean="0"/>
              <a:t>Para </a:t>
            </a:r>
            <a:r>
              <a:rPr lang="pt-BR" sz="2900" dirty="0"/>
              <a:t>João, os </a:t>
            </a:r>
            <a:r>
              <a:rPr lang="pt-BR" sz="2900" b="1" dirty="0">
                <a:solidFill>
                  <a:srgbClr val="FF0000"/>
                </a:solidFill>
              </a:rPr>
              <a:t>vv.43-54 </a:t>
            </a:r>
            <a:r>
              <a:rPr lang="pt-BR" sz="2900" dirty="0"/>
              <a:t>completam o tema começado no cap.2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pt-BR" sz="2900" dirty="0" err="1" smtClean="0"/>
              <a:t>Caná</a:t>
            </a:r>
            <a:r>
              <a:rPr lang="pt-BR" sz="2900" dirty="0" smtClean="0"/>
              <a:t> </a:t>
            </a:r>
            <a:r>
              <a:rPr lang="pt-BR" sz="2900" dirty="0"/>
              <a:t>da </a:t>
            </a:r>
            <a:r>
              <a:rPr lang="pt-BR" sz="2900" dirty="0" err="1"/>
              <a:t>Galiléia</a:t>
            </a:r>
            <a:r>
              <a:rPr lang="pt-BR" sz="2900" dirty="0"/>
              <a:t> (2.1; 4.46)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pt-BR" sz="2900" dirty="0" smtClean="0"/>
              <a:t>Milagre </a:t>
            </a:r>
            <a:r>
              <a:rPr lang="pt-BR" sz="2900" dirty="0"/>
              <a:t>da transformação da água em vinho (2.1; 4.46)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pt-BR" sz="2900" dirty="0" smtClean="0"/>
              <a:t>Cafarnaum </a:t>
            </a:r>
            <a:r>
              <a:rPr lang="pt-BR" sz="2900" dirty="0"/>
              <a:t>(2.1; 4.46)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pt-BR" sz="2900" dirty="0" smtClean="0"/>
              <a:t>Fé </a:t>
            </a:r>
            <a:r>
              <a:rPr lang="pt-BR" sz="2900" dirty="0"/>
              <a:t>imperfeita baseada em milagres (2.23-25; 4.45,48)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pt-BR" sz="2900" dirty="0" smtClean="0"/>
              <a:t>Uma </a:t>
            </a:r>
            <a:r>
              <a:rPr lang="pt-BR" sz="2900" dirty="0"/>
              <a:t>numeração explicita de milagres (2.11; </a:t>
            </a:r>
            <a:r>
              <a:rPr lang="pt-BR" sz="2900" dirty="0" smtClean="0"/>
              <a:t>4.54)</a:t>
            </a:r>
            <a:endParaRPr lang="pt-BR" sz="2900" dirty="0"/>
          </a:p>
        </p:txBody>
      </p:sp>
    </p:spTree>
    <p:extLst>
      <p:ext uri="{BB962C8B-B14F-4D97-AF65-F5344CB8AC3E}">
        <p14:creationId xmlns:p14="http://schemas.microsoft.com/office/powerpoint/2010/main" val="12163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Toda fé é humanamente interesseira, mas a fé dada por Jesus é divinamente 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sobre-humana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43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1- O </a:t>
            </a:r>
            <a:r>
              <a:rPr lang="pt-BR" sz="3000" b="1" dirty="0">
                <a:solidFill>
                  <a:schemeClr val="tx1"/>
                </a:solidFill>
              </a:rPr>
              <a:t>NATURAL DA FÉ HUMANA É SER </a:t>
            </a:r>
            <a:r>
              <a:rPr lang="pt-BR" sz="3000" b="1" dirty="0" smtClean="0">
                <a:solidFill>
                  <a:schemeClr val="tx1"/>
                </a:solidFill>
              </a:rPr>
              <a:t>INTERESSEIRA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7952" y="1397351"/>
            <a:ext cx="91519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vv.46-47</a:t>
            </a:r>
            <a:r>
              <a:rPr lang="pt-BR" sz="3200" dirty="0" smtClean="0"/>
              <a:t> </a:t>
            </a:r>
            <a:r>
              <a:rPr lang="pt-BR" sz="3200" dirty="0"/>
              <a:t>– rogou que curasse o filho em estado terminal</a:t>
            </a:r>
          </a:p>
        </p:txBody>
      </p:sp>
    </p:spTree>
    <p:extLst>
      <p:ext uri="{BB962C8B-B14F-4D97-AF65-F5344CB8AC3E}">
        <p14:creationId xmlns:p14="http://schemas.microsoft.com/office/powerpoint/2010/main" val="10182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sílica de Nossa Senhora Aparec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87313"/>
            <a:ext cx="4416425" cy="347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media de visitantes em Aparec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61347"/>
            <a:ext cx="4434114" cy="317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788568" y="89001"/>
            <a:ext cx="38260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/>
              <a:t>12 milhões de pessoas passaram em 2014 pelo Santuário Nacional de Aparecida.</a:t>
            </a:r>
            <a:endParaRPr lang="pt-BR" sz="3600" dirty="0"/>
          </a:p>
        </p:txBody>
      </p:sp>
      <p:sp>
        <p:nvSpPr>
          <p:cNvPr id="5" name="Retângulo 4"/>
          <p:cNvSpPr/>
          <p:nvPr/>
        </p:nvSpPr>
        <p:spPr>
          <a:xfrm>
            <a:off x="155575" y="3770350"/>
            <a:ext cx="4223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O Ministério do Turismo estima que 7,7 milhões de viagens domésticas no Brasil foram motivadas pela fé em </a:t>
            </a:r>
            <a:r>
              <a:rPr lang="pt-BR" sz="3200" dirty="0" smtClean="0"/>
              <a:t>2014.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727007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1- O </a:t>
            </a:r>
            <a:r>
              <a:rPr lang="pt-BR" sz="3000" b="1" dirty="0">
                <a:solidFill>
                  <a:schemeClr val="tx1"/>
                </a:solidFill>
              </a:rPr>
              <a:t>NATURAL DA FÉ HUMANA É SER </a:t>
            </a:r>
            <a:r>
              <a:rPr lang="pt-BR" sz="3000" b="1" dirty="0" smtClean="0">
                <a:solidFill>
                  <a:schemeClr val="tx1"/>
                </a:solidFill>
              </a:rPr>
              <a:t>INTERESSEIRA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7952" y="1180784"/>
            <a:ext cx="9151951" cy="297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pt-BR" sz="3200" dirty="0">
                <a:ea typeface="Calibri"/>
                <a:cs typeface="Times New Roman"/>
              </a:rPr>
              <a:t>O problema com a fé interesseira é </a:t>
            </a:r>
            <a:r>
              <a:rPr lang="pt-BR" sz="3200" dirty="0" smtClean="0">
                <a:ea typeface="Calibri"/>
                <a:cs typeface="Times New Roman"/>
              </a:rPr>
              <a:t>que: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"/>
            </a:pPr>
            <a:r>
              <a:rPr lang="pt-BR" sz="3200" dirty="0" smtClean="0">
                <a:ea typeface="Calibri"/>
                <a:cs typeface="Times New Roman"/>
              </a:rPr>
              <a:t> ... seu </a:t>
            </a:r>
            <a:r>
              <a:rPr lang="pt-BR" sz="3200" dirty="0">
                <a:ea typeface="Calibri"/>
                <a:cs typeface="Times New Roman"/>
              </a:rPr>
              <a:t>objetivo não é Jesus, mas suas dádivas.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"/>
            </a:pPr>
            <a:r>
              <a:rPr lang="pt-BR" sz="3200" dirty="0" smtClean="0">
                <a:ea typeface="Calibri"/>
                <a:cs typeface="Times New Roman"/>
              </a:rPr>
              <a:t> ... </a:t>
            </a:r>
            <a:r>
              <a:rPr lang="pt-BR" sz="3200" dirty="0">
                <a:ea typeface="Calibri"/>
                <a:cs typeface="Times New Roman"/>
              </a:rPr>
              <a:t>a dádiva acaba se tornando o deus da pessoa.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"/>
            </a:pPr>
            <a:r>
              <a:rPr lang="pt-BR" sz="3200" dirty="0" smtClean="0">
                <a:ea typeface="Calibri"/>
                <a:cs typeface="Times New Roman"/>
              </a:rPr>
              <a:t> ... ela </a:t>
            </a:r>
            <a:r>
              <a:rPr lang="pt-BR" sz="3200" dirty="0">
                <a:ea typeface="Calibri"/>
                <a:cs typeface="Times New Roman"/>
              </a:rPr>
              <a:t>distrai do alvo principal, que é Cristo </a:t>
            </a:r>
          </a:p>
        </p:txBody>
      </p:sp>
    </p:spTree>
    <p:extLst>
      <p:ext uri="{BB962C8B-B14F-4D97-AF65-F5344CB8AC3E}">
        <p14:creationId xmlns:p14="http://schemas.microsoft.com/office/powerpoint/2010/main" val="379449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Toda fé é humanamente interesseira, mas a fé dada por Jesus é divinamente 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sobre-humana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43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2- O </a:t>
            </a:r>
            <a:r>
              <a:rPr lang="pt-BR" sz="3000" b="1" dirty="0">
                <a:solidFill>
                  <a:schemeClr val="tx1"/>
                </a:solidFill>
              </a:rPr>
              <a:t>NATURAL DE JESUS É CONFRONTAR A FÉ HUMANA 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-7951" y="136740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 smtClean="0">
                <a:solidFill>
                  <a:srgbClr val="FF0000"/>
                </a:solidFill>
                <a:ea typeface="Calibri"/>
                <a:cs typeface="Times New Roman"/>
              </a:rPr>
              <a:t>vv.48-49</a:t>
            </a:r>
            <a:r>
              <a:rPr lang="pt-BR" sz="2800" dirty="0" smtClean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pt-BR" sz="2800" dirty="0">
                <a:ea typeface="Calibri"/>
                <a:cs typeface="Times New Roman"/>
              </a:rPr>
              <a:t>– Jesus confronta a intenção de sua fé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232993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 smtClean="0">
                <a:solidFill>
                  <a:srgbClr val="FF0000"/>
                </a:solidFill>
                <a:ea typeface="Calibri"/>
                <a:cs typeface="Times New Roman"/>
              </a:rPr>
              <a:t>v.50</a:t>
            </a:r>
            <a:r>
              <a:rPr lang="pt-BR" sz="2800" dirty="0" smtClean="0">
                <a:solidFill>
                  <a:srgbClr val="FF0000"/>
                </a:solidFill>
                <a:ea typeface="Calibri"/>
                <a:cs typeface="Times New Roman"/>
              </a:rPr>
              <a:t>         </a:t>
            </a:r>
            <a:r>
              <a:rPr lang="pt-BR" sz="2800" dirty="0" smtClean="0">
                <a:ea typeface="Calibri"/>
                <a:cs typeface="Times New Roman"/>
              </a:rPr>
              <a:t> - Jesus </a:t>
            </a:r>
            <a:r>
              <a:rPr lang="pt-BR" sz="2800" dirty="0">
                <a:ea typeface="Calibri"/>
                <a:cs typeface="Times New Roman"/>
              </a:rPr>
              <a:t>confronta a intensidade de sua fé</a:t>
            </a:r>
          </a:p>
        </p:txBody>
      </p:sp>
    </p:spTree>
    <p:extLst>
      <p:ext uri="{BB962C8B-B14F-4D97-AF65-F5344CB8AC3E}">
        <p14:creationId xmlns:p14="http://schemas.microsoft.com/office/powerpoint/2010/main" val="90547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2- O </a:t>
            </a:r>
            <a:r>
              <a:rPr lang="pt-BR" sz="3000" b="1" dirty="0">
                <a:solidFill>
                  <a:schemeClr val="tx1"/>
                </a:solidFill>
              </a:rPr>
              <a:t>NATURAL DE JESUS É CONFRONTAR A FÉ HUMANA 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7952" y="1396805"/>
            <a:ext cx="91440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"/>
            </a:pPr>
            <a:r>
              <a:rPr lang="pt-BR" sz="2800" dirty="0">
                <a:ea typeface="Calibri"/>
                <a:cs typeface="Times New Roman"/>
              </a:rPr>
              <a:t>Mesmo podendo curar, o interesse maior de Jesus está na eternidade, </a:t>
            </a:r>
            <a:r>
              <a:rPr lang="pt-BR" sz="2800" dirty="0" smtClean="0">
                <a:ea typeface="Calibri"/>
                <a:cs typeface="Times New Roman"/>
              </a:rPr>
              <a:t>na salvação </a:t>
            </a:r>
            <a:r>
              <a:rPr lang="pt-BR" sz="2800" dirty="0">
                <a:ea typeface="Calibri"/>
                <a:cs typeface="Times New Roman"/>
              </a:rPr>
              <a:t>da alma.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"/>
            </a:pPr>
            <a:r>
              <a:rPr lang="pt-BR" sz="2800" dirty="0">
                <a:ea typeface="Calibri"/>
                <a:cs typeface="Times New Roman"/>
              </a:rPr>
              <a:t>João já havia nos mostrado que Jesus não acreditava em qualquer tipo de manifestação de fé </a:t>
            </a:r>
            <a:r>
              <a:rPr lang="pt-BR" sz="2800" b="1" dirty="0">
                <a:solidFill>
                  <a:srgbClr val="FF0000"/>
                </a:solidFill>
                <a:ea typeface="Calibri"/>
                <a:cs typeface="Times New Roman"/>
              </a:rPr>
              <a:t>(2.23-25).</a:t>
            </a:r>
          </a:p>
        </p:txBody>
      </p:sp>
    </p:spTree>
    <p:extLst>
      <p:ext uri="{BB962C8B-B14F-4D97-AF65-F5344CB8AC3E}">
        <p14:creationId xmlns:p14="http://schemas.microsoft.com/office/powerpoint/2010/main" val="5353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Toda fé é humanamente interesseira, mas a fé dada por Jesus é divinamente 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sobre-humana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43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3- O </a:t>
            </a:r>
            <a:r>
              <a:rPr lang="pt-BR" sz="3000" b="1" dirty="0">
                <a:solidFill>
                  <a:schemeClr val="tx1"/>
                </a:solidFill>
              </a:rPr>
              <a:t>NATURAL DE JESUS É OFERECER UMA FÉ </a:t>
            </a:r>
            <a:r>
              <a:rPr lang="pt-BR" sz="3000" b="1" dirty="0" smtClean="0">
                <a:solidFill>
                  <a:schemeClr val="tx1"/>
                </a:solidFill>
              </a:rPr>
              <a:t>SOBRE-HUMANA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7951" y="1445477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vv.51-53</a:t>
            </a:r>
            <a:r>
              <a:rPr lang="pt-BR" sz="2800" dirty="0" smtClean="0"/>
              <a:t> </a:t>
            </a:r>
            <a:r>
              <a:rPr lang="pt-BR" sz="2800" dirty="0"/>
              <a:t>– O oficial testemunhou o milagre operado por Jesus </a:t>
            </a:r>
          </a:p>
        </p:txBody>
      </p:sp>
      <p:sp>
        <p:nvSpPr>
          <p:cNvPr id="4" name="Retângulo 3"/>
          <p:cNvSpPr/>
          <p:nvPr/>
        </p:nvSpPr>
        <p:spPr>
          <a:xfrm>
            <a:off x="-7951" y="226362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vv.53b-54</a:t>
            </a:r>
            <a:r>
              <a:rPr lang="pt-BR" sz="2800" dirty="0" smtClean="0"/>
              <a:t> </a:t>
            </a:r>
            <a:r>
              <a:rPr lang="pt-BR" sz="2800" dirty="0"/>
              <a:t>– </a:t>
            </a:r>
            <a:r>
              <a:rPr lang="pt-BR" sz="2800" dirty="0" smtClean="0"/>
              <a:t>O </a:t>
            </a:r>
            <a:r>
              <a:rPr lang="pt-BR" sz="2800" dirty="0"/>
              <a:t>oficial e toda a sua casa creu em Cristo </a:t>
            </a:r>
          </a:p>
        </p:txBody>
      </p:sp>
    </p:spTree>
    <p:extLst>
      <p:ext uri="{BB962C8B-B14F-4D97-AF65-F5344CB8AC3E}">
        <p14:creationId xmlns:p14="http://schemas.microsoft.com/office/powerpoint/2010/main" val="346810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3- O </a:t>
            </a:r>
            <a:r>
              <a:rPr lang="pt-BR" sz="3000" b="1" dirty="0">
                <a:solidFill>
                  <a:schemeClr val="tx1"/>
                </a:solidFill>
              </a:rPr>
              <a:t>NATURAL DE JESUS É OFERECER UMA FÉ </a:t>
            </a:r>
            <a:r>
              <a:rPr lang="pt-BR" sz="3000" b="1" dirty="0" smtClean="0">
                <a:solidFill>
                  <a:schemeClr val="tx1"/>
                </a:solidFill>
              </a:rPr>
              <a:t>SOBRE-HUMANA 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-1" y="1240123"/>
            <a:ext cx="91360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B050"/>
                </a:solidFill>
              </a:rPr>
              <a:t>“Quando nos unimos a Cristo pela fé, algo tão tremendo se dá que o NT não tem uma linguagem adequada para descrever o acontecimento. É um novo nascimento, sim, mas também uma nova criação, uma ressurreição, luz a partir das trevas e vida a partir da morte</a:t>
            </a:r>
            <a:r>
              <a:rPr lang="pt-BR" sz="2800" b="1" dirty="0" smtClean="0">
                <a:solidFill>
                  <a:srgbClr val="00B050"/>
                </a:solidFill>
              </a:rPr>
              <a:t>.”</a:t>
            </a:r>
            <a:endParaRPr lang="pt-BR" sz="2800" b="1" dirty="0">
              <a:solidFill>
                <a:srgbClr val="00B05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9389" y="3845367"/>
            <a:ext cx="7724273" cy="20928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1Co_6:11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 E tais fostes alguns de vós; mas fostes lavados, mas fostes santificados, mas fostes justificados em nome do Senhor Jesus Cristo e no Espírito do nosso Deus.</a:t>
            </a:r>
          </a:p>
          <a:p>
            <a:r>
              <a:rPr lang="pt-B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966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dirty="0" smtClean="0">
                <a:solidFill>
                  <a:schemeClr val="tx1"/>
                </a:solidFill>
              </a:rPr>
              <a:t>CONCLUSÃO</a:t>
            </a:r>
            <a:endParaRPr lang="pt-BR" sz="3100" b="1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7951" y="120430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1- O </a:t>
            </a:r>
            <a:r>
              <a:rPr lang="pt-BR" sz="2800" b="1" dirty="0"/>
              <a:t>NATURAL DA FÉ HUMANA É SER </a:t>
            </a:r>
            <a:r>
              <a:rPr lang="pt-BR" sz="2800" b="1" dirty="0" smtClean="0"/>
              <a:t>INTERESSEIRA</a:t>
            </a:r>
          </a:p>
          <a:p>
            <a:pPr lvl="0"/>
            <a:endParaRPr lang="pt-BR" sz="2800" b="1" dirty="0"/>
          </a:p>
          <a:p>
            <a:pPr lvl="0"/>
            <a:r>
              <a:rPr lang="pt-BR" sz="2800" b="1" dirty="0" smtClean="0"/>
              <a:t>2- O </a:t>
            </a:r>
            <a:r>
              <a:rPr lang="pt-BR" sz="2800" b="1" dirty="0"/>
              <a:t>NATURAL DE JESUS É CONFRONTAR A FÉ </a:t>
            </a:r>
            <a:r>
              <a:rPr lang="pt-BR" sz="2800" b="1" dirty="0" smtClean="0"/>
              <a:t>HUMANA</a:t>
            </a:r>
          </a:p>
          <a:p>
            <a:pPr lvl="0"/>
            <a:endParaRPr lang="pt-BR" sz="2800" b="1" dirty="0"/>
          </a:p>
          <a:p>
            <a:pPr lvl="0"/>
            <a:r>
              <a:rPr lang="pt-BR" sz="2800" b="1" dirty="0" smtClean="0"/>
              <a:t>3- O </a:t>
            </a:r>
            <a:r>
              <a:rPr lang="pt-BR" sz="2800" b="1" dirty="0"/>
              <a:t>NATURAL DE JESUS É OFERECER UMA </a:t>
            </a:r>
            <a:r>
              <a:rPr lang="pt-BR" sz="2800" b="1" dirty="0" smtClean="0"/>
              <a:t>FÉ</a:t>
            </a:r>
          </a:p>
          <a:p>
            <a:pPr lvl="0"/>
            <a:r>
              <a:rPr lang="pt-BR" sz="2800" b="1" dirty="0"/>
              <a:t> </a:t>
            </a:r>
            <a:r>
              <a:rPr lang="pt-BR" sz="2800" b="1" dirty="0" smtClean="0"/>
              <a:t>   SOBRE-HUMANA 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86493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Toda fé é humanamente interesseira, mas a fé dada por Jesus é divinamente 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sobre-humana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43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Algumas aplicações finais: 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241771" y="2022454"/>
            <a:ext cx="7420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ebdings"/>
              <a:buChar char=""/>
            </a:pPr>
            <a:r>
              <a:rPr lang="pt-BR" sz="3600" dirty="0" smtClean="0">
                <a:ea typeface="Calibri"/>
                <a:cs typeface="Times New Roman"/>
              </a:rPr>
              <a:t> Não </a:t>
            </a:r>
            <a:r>
              <a:rPr lang="pt-BR" sz="3600" dirty="0">
                <a:ea typeface="Calibri"/>
                <a:cs typeface="Times New Roman"/>
              </a:rPr>
              <a:t>espere que um incrédulo procure Jesus pelas razões </a:t>
            </a:r>
            <a:r>
              <a:rPr lang="pt-BR" sz="3600" dirty="0" smtClean="0">
                <a:ea typeface="Calibri"/>
                <a:cs typeface="Times New Roman"/>
              </a:rPr>
              <a:t>certas.</a:t>
            </a:r>
            <a:endParaRPr lang="pt-BR" sz="3600" dirty="0">
              <a:ea typeface="Calibri"/>
              <a:cs typeface="Times New Roman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241771" y="3665166"/>
            <a:ext cx="7420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ebdings"/>
              <a:buChar char=""/>
            </a:pPr>
            <a:r>
              <a:rPr lang="pt-BR" sz="3600" dirty="0" smtClean="0">
                <a:ea typeface="Calibri"/>
                <a:cs typeface="Times New Roman"/>
              </a:rPr>
              <a:t> Não </a:t>
            </a:r>
            <a:r>
              <a:rPr lang="pt-BR" sz="3600" dirty="0">
                <a:ea typeface="Calibri"/>
                <a:cs typeface="Times New Roman"/>
              </a:rPr>
              <a:t>despreze um incrédulo que procura Jesus pelas razões </a:t>
            </a:r>
            <a:r>
              <a:rPr lang="pt-BR" sz="3600" dirty="0" smtClean="0">
                <a:ea typeface="Calibri"/>
                <a:cs typeface="Times New Roman"/>
              </a:rPr>
              <a:t>erradas</a:t>
            </a:r>
            <a:r>
              <a:rPr lang="pt-BR" sz="3600" dirty="0">
                <a:ea typeface="Calibri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315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Algumas aplicações finais: 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241771" y="2022454"/>
            <a:ext cx="74205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ebdings"/>
              <a:buChar char=""/>
            </a:pPr>
            <a:r>
              <a:rPr lang="pt-BR" sz="3600" dirty="0">
                <a:ea typeface="Calibri"/>
                <a:cs typeface="Times New Roman"/>
              </a:rPr>
              <a:t> </a:t>
            </a:r>
            <a:r>
              <a:rPr lang="pt-BR" sz="3600" dirty="0" smtClean="0">
                <a:ea typeface="Calibri"/>
                <a:cs typeface="Times New Roman"/>
              </a:rPr>
              <a:t>Entenda que o </a:t>
            </a:r>
            <a:r>
              <a:rPr lang="pt-BR" sz="3600" dirty="0">
                <a:ea typeface="Calibri"/>
                <a:cs typeface="Times New Roman"/>
              </a:rPr>
              <a:t>Evangelho é eficaz para transformar uma fé interesseira numa fé genuína </a:t>
            </a:r>
          </a:p>
        </p:txBody>
      </p:sp>
      <p:sp>
        <p:nvSpPr>
          <p:cNvPr id="6" name="Retângulo 5"/>
          <p:cNvSpPr/>
          <p:nvPr/>
        </p:nvSpPr>
        <p:spPr>
          <a:xfrm>
            <a:off x="1241771" y="4265330"/>
            <a:ext cx="7420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ebdings"/>
              <a:buChar char=""/>
            </a:pPr>
            <a:r>
              <a:rPr lang="pt-BR" sz="3600" dirty="0">
                <a:ea typeface="Calibri"/>
                <a:cs typeface="Times New Roman"/>
              </a:rPr>
              <a:t> </a:t>
            </a:r>
            <a:r>
              <a:rPr lang="pt-BR" sz="3600" dirty="0" smtClean="0">
                <a:ea typeface="Calibri"/>
                <a:cs typeface="Times New Roman"/>
              </a:rPr>
              <a:t>Esteja </a:t>
            </a:r>
            <a:r>
              <a:rPr lang="pt-BR" sz="3600" dirty="0">
                <a:ea typeface="Calibri"/>
                <a:cs typeface="Times New Roman"/>
              </a:rPr>
              <a:t>sempre pronto para anunciar o Evangelho </a:t>
            </a:r>
          </a:p>
        </p:txBody>
      </p:sp>
    </p:spTree>
    <p:extLst>
      <p:ext uri="{BB962C8B-B14F-4D97-AF65-F5344CB8AC3E}">
        <p14:creationId xmlns:p14="http://schemas.microsoft.com/office/powerpoint/2010/main" val="80719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Algumas aplicações finais: 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5" name="Picture 2" descr="http://www.sociedadeamigopet.com.br/image/folha_caderno_be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145"/>
            <a:ext cx="9144000" cy="52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241771" y="2022454"/>
            <a:ext cx="74205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ebdings"/>
              <a:buChar char=""/>
            </a:pPr>
            <a:r>
              <a:rPr lang="pt-BR" sz="3600" dirty="0">
                <a:ea typeface="Calibri"/>
                <a:cs typeface="Times New Roman"/>
              </a:rPr>
              <a:t> </a:t>
            </a:r>
            <a:r>
              <a:rPr lang="pt-BR" sz="3600" dirty="0" smtClean="0">
                <a:ea typeface="Calibri"/>
                <a:cs typeface="Times New Roman"/>
              </a:rPr>
              <a:t>Como </a:t>
            </a:r>
            <a:r>
              <a:rPr lang="pt-BR" sz="3600" dirty="0">
                <a:ea typeface="Calibri"/>
                <a:cs typeface="Times New Roman"/>
              </a:rPr>
              <a:t>salvo, depure sua fé pela Palavra, para que ela não seja interesseira!</a:t>
            </a:r>
          </a:p>
        </p:txBody>
      </p:sp>
    </p:spTree>
    <p:extLst>
      <p:ext uri="{BB962C8B-B14F-4D97-AF65-F5344CB8AC3E}">
        <p14:creationId xmlns:p14="http://schemas.microsoft.com/office/powerpoint/2010/main" val="174226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952" y="601150"/>
            <a:ext cx="9151951" cy="6124754"/>
          </a:xfrm>
          <a:prstGeom prst="rect">
            <a:avLst/>
          </a:prstGeom>
          <a:solidFill>
            <a:srgbClr val="FFF4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Ser um cristão...</a:t>
            </a:r>
          </a:p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...</a:t>
            </a:r>
            <a:r>
              <a:rPr lang="pt-BR" sz="28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não </a:t>
            </a:r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é apenas viver em amor, </a:t>
            </a:r>
          </a:p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...ou viver pelo poder do pensamento positivo,</a:t>
            </a:r>
          </a:p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...ou fazer qualquer coisa que pudermos fazer.</a:t>
            </a:r>
          </a:p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evangelho exige...</a:t>
            </a:r>
          </a:p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...uma resposta mais radical do que qualquer destas coisas conseguiria.</a:t>
            </a:r>
          </a:p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evangelho não é...</a:t>
            </a:r>
          </a:p>
          <a:p>
            <a:pPr algn="ctr"/>
            <a:r>
              <a:rPr lang="pt-BR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...apenas um aditivo que pode tornar melhor as nossas vidas que já são boas.</a:t>
            </a:r>
          </a:p>
          <a:p>
            <a:pPr algn="ctr"/>
            <a:r>
              <a:rPr lang="pt-BR" sz="28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evangelho é uma mensagem de maravilhosas boas notícias...</a:t>
            </a:r>
          </a:p>
          <a:p>
            <a:pPr algn="ctr"/>
            <a:r>
              <a:rPr lang="pt-BR" sz="28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...para aqueles que reconhecem seu desespero justo diante de Deus.</a:t>
            </a:r>
          </a:p>
        </p:txBody>
      </p:sp>
    </p:spTree>
    <p:extLst>
      <p:ext uri="{BB962C8B-B14F-4D97-AF65-F5344CB8AC3E}">
        <p14:creationId xmlns:p14="http://schemas.microsoft.com/office/powerpoint/2010/main" val="69537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26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951" y="577669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Toda fé é humanamente interesseira, mas a fé dada por Jesus é divinamente 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sobre-humana</a:t>
            </a:r>
            <a:r>
              <a:rPr lang="pt-BR" sz="6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570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5183</TotalTime>
  <Words>848</Words>
  <Application>Microsoft Office PowerPoint</Application>
  <PresentationFormat>Apresentação na tela (4:3)</PresentationFormat>
  <Paragraphs>123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408</cp:revision>
  <dcterms:created xsi:type="dcterms:W3CDTF">2015-02-28T18:51:08Z</dcterms:created>
  <dcterms:modified xsi:type="dcterms:W3CDTF">2015-09-13T19:38:33Z</dcterms:modified>
</cp:coreProperties>
</file>